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sldIdLst>
    <p:sldId id="256" r:id="rId2"/>
    <p:sldId id="268" r:id="rId3"/>
    <p:sldId id="269" r:id="rId4"/>
    <p:sldId id="272" r:id="rId5"/>
    <p:sldId id="270" r:id="rId6"/>
    <p:sldId id="277" r:id="rId7"/>
    <p:sldId id="271" r:id="rId8"/>
    <p:sldId id="279" r:id="rId9"/>
    <p:sldId id="278" r:id="rId10"/>
    <p:sldId id="273" r:id="rId11"/>
    <p:sldId id="274" r:id="rId12"/>
    <p:sldId id="282" r:id="rId13"/>
    <p:sldId id="280" r:id="rId14"/>
    <p:sldId id="283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09/05/2012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26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09/05/2012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31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09/05/2012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51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09/05/2012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78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09/05/2012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23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09/05/2012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29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09/05/2012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90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09/05/2012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04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09/05/2012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7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09/05/2012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21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910F-8846-4615-8D67-B15001BFE2E5}" type="datetimeFigureOut">
              <a:rPr lang="es-ES" smtClean="0"/>
              <a:t>09/05/2012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0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910F-8846-4615-8D67-B15001BFE2E5}" type="datetimeFigureOut">
              <a:rPr lang="es-ES" smtClean="0"/>
              <a:t>09/05/2012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027B-9BC5-4335-A4DB-77F4CE32C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05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1.bp.blogspot.com/-6gyWiT_Pnwg/T2tXxJ6eKMI/AAAAAAAABFc/_V_eFFQgRqA/s1600/Captura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4.bp.blogspot.com/-beOoJDilgnU/T1KsJWzDaGI/AAAAAAAAA68/J7QyUDGm25A/s1600/TD3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3.bp.blogspot.com/-NfCbI-1r7mI/T1K8o83oNAI/AAAAAAAAA7c/SSHzmIwVhek/s1600/TD5.PN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2.bp.blogspot.com/-UO5KG3t51tA/T18mNIoRPmI/AAAAAAAAA-s/5SOqZM5ERWU/s1600/Captura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3.bp.blogspot.com/-8e57Hay_JJw/T2tGQfk8MWI/AAAAAAAABEU/vvfBUVCcPGY/s1600/Sin+t%C3%ADtulo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http://3.bp.blogspot.com/-WVbnnTBhAow/T2tRQ-_0v4I/AAAAAAAABEs/t9q-DmfT67E/s1600/Captur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7504" y="10734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II. Diseño y elaboración de Cuadros de Mando. Excel Dinámico, Excel Avanzado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404664"/>
            <a:ext cx="8784976" cy="2092881"/>
          </a:xfrm>
          <a:prstGeom prst="rect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/>
              <a:t>Tema 6: Tablas Dinámicas</a:t>
            </a:r>
          </a:p>
          <a:p>
            <a:r>
              <a:rPr lang="es-ES" sz="1400" b="1" i="1" dirty="0">
                <a:solidFill>
                  <a:srgbClr val="FF0000"/>
                </a:solidFill>
              </a:rPr>
              <a:t>Fundamentos, funciones esenciales y otros aspectos relacionados con las tablas </a:t>
            </a:r>
            <a:r>
              <a:rPr lang="es-ES" sz="1400" b="1" i="1" dirty="0" smtClean="0">
                <a:solidFill>
                  <a:srgbClr val="FF0000"/>
                </a:solidFill>
              </a:rPr>
              <a:t>dinámicas </a:t>
            </a:r>
            <a:endParaRPr lang="es-E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smtClean="0"/>
              <a:t>Aspectos generales, concepto e importancia</a:t>
            </a:r>
            <a:endParaRPr lang="es-ES" sz="1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Bases de las TD, la base de datos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Esquema general sobre la construcción de la TD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Caso especial campo fecha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smtClean="0"/>
              <a:t>Opciones de configuración</a:t>
            </a:r>
            <a:endParaRPr lang="es-E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smtClean="0"/>
              <a:t>Función especial: </a:t>
            </a:r>
            <a:r>
              <a:rPr lang="es-ES" sz="1400" dirty="0" smtClean="0"/>
              <a:t>IMPORTARDATOSDINAMICOS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dirty="0" smtClean="0"/>
              <a:t>TD y segmentación de datos</a:t>
            </a:r>
            <a:endParaRPr lang="es-ES" sz="1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Estrella de 5 puntas"/>
          <p:cNvSpPr/>
          <p:nvPr/>
        </p:nvSpPr>
        <p:spPr>
          <a:xfrm>
            <a:off x="1565417" y="2924944"/>
            <a:ext cx="4752528" cy="37444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Nº 1 de las </a:t>
            </a:r>
            <a:r>
              <a:rPr lang="es-ES_tradnl" dirty="0" err="1" smtClean="0"/>
              <a:t>tags</a:t>
            </a:r>
            <a:endParaRPr lang="es-ES_tradnl" dirty="0" smtClean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21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731" y="178187"/>
            <a:ext cx="231115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2800" b="1" dirty="0"/>
              <a:t>Tema </a:t>
            </a:r>
            <a:r>
              <a:rPr lang="es-ES" sz="2800" b="1" dirty="0" smtClean="0"/>
              <a:t>6: TD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8731" y="908720"/>
            <a:ext cx="268106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i="1" dirty="0"/>
              <a:t>Opciones de configuración</a:t>
            </a:r>
          </a:p>
        </p:txBody>
      </p:sp>
      <p:pic>
        <p:nvPicPr>
          <p:cNvPr id="5" name="4 Imagen" descr="http://1.bp.blogspot.com/-6gyWiT_Pnwg/T2tXxJ6eKMI/AAAAAAAABFc/_V_eFFQgRqA/s1600/Captur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44" y="130324"/>
            <a:ext cx="6053311" cy="65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66535" y="1412776"/>
            <a:ext cx="2585451" cy="3693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s-ES" b="1" u="sng" dirty="0"/>
              <a:t>Estilos de Tabla Dinámica</a:t>
            </a:r>
          </a:p>
        </p:txBody>
      </p:sp>
    </p:spTree>
    <p:extLst>
      <p:ext uri="{BB962C8B-B14F-4D97-AF65-F5344CB8AC3E}">
        <p14:creationId xmlns:p14="http://schemas.microsoft.com/office/powerpoint/2010/main" val="15202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731" y="62221"/>
            <a:ext cx="231115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2800" b="1" dirty="0"/>
              <a:t>Tema </a:t>
            </a:r>
            <a:r>
              <a:rPr lang="es-ES" sz="2800" b="1" dirty="0" smtClean="0"/>
              <a:t>6: TD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2195736" y="70465"/>
            <a:ext cx="40324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i="1" dirty="0" smtClean="0"/>
              <a:t>Funciones </a:t>
            </a:r>
            <a:r>
              <a:rPr lang="es-ES" i="1" dirty="0"/>
              <a:t>especiales asociadas a las </a:t>
            </a:r>
            <a:r>
              <a:rPr lang="es-ES" i="1" dirty="0" smtClean="0"/>
              <a:t>TD</a:t>
            </a:r>
            <a:endParaRPr lang="es-ES" i="1" dirty="0"/>
          </a:p>
        </p:txBody>
      </p:sp>
      <p:sp>
        <p:nvSpPr>
          <p:cNvPr id="2" name="1 Rectángulo"/>
          <p:cNvSpPr/>
          <p:nvPr/>
        </p:nvSpPr>
        <p:spPr>
          <a:xfrm>
            <a:off x="6588224" y="46346"/>
            <a:ext cx="24477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i="1" dirty="0" err="1"/>
              <a:t>Importardatosdinamico</a:t>
            </a:r>
            <a:r>
              <a:rPr lang="es-ES" i="1" dirty="0"/>
              <a:t> </a:t>
            </a:r>
            <a:r>
              <a:rPr lang="es-ES" sz="1200" i="1" dirty="0"/>
              <a:t>(GETPIVOTDATA)</a:t>
            </a:r>
            <a:endParaRPr lang="es-ES" sz="1200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6745"/>
            <a:ext cx="4053614" cy="1407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853" y="490522"/>
            <a:ext cx="4424475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18731" y="3847265"/>
            <a:ext cx="89165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Que </a:t>
            </a:r>
            <a:r>
              <a:rPr lang="es-ES" dirty="0"/>
              <a:t>viene a significar en términos textuales algo similar a:</a:t>
            </a:r>
          </a:p>
          <a:p>
            <a:pPr algn="just"/>
            <a:r>
              <a:rPr lang="es-ES_tradnl" i="1" dirty="0"/>
              <a:t>“... extrae el valor cantidad de la tabla dinámica correspondiente a la celda b4 donde el criterio “ Trabajador Nombre” es el contenido en la celda L5 y el criterio “Semana del Año” se corresponde con el valor de la celda L7 “</a:t>
            </a:r>
            <a:endParaRPr lang="es-ES" dirty="0"/>
          </a:p>
          <a:p>
            <a:pPr algn="just"/>
            <a:r>
              <a:rPr lang="es-ES" dirty="0"/>
              <a:t>Así podremos hacer uso de hasta 126 criterios o pares de parámetros.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38348" y="2204863"/>
            <a:ext cx="41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resultado de ello es la siguiente función adaptada a nuestro caso (celda N5</a:t>
            </a:r>
            <a:r>
              <a:rPr lang="es-ES" dirty="0" smtClean="0"/>
              <a:t>):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87472" y="3478870"/>
            <a:ext cx="864785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=IMPORTARDATOSDINAMICOS("Cantidad";$B$4;"Trabajador Nombre";L5;"Semana del Año";L7</a:t>
            </a:r>
            <a:r>
              <a:rPr lang="es-ES_tradnl" sz="1600" b="1" dirty="0" smtClean="0">
                <a:solidFill>
                  <a:schemeClr val="bg1"/>
                </a:solidFill>
              </a:rPr>
              <a:t>)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731" y="62221"/>
            <a:ext cx="231115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2800" b="1" dirty="0"/>
              <a:t>Tema </a:t>
            </a:r>
            <a:r>
              <a:rPr lang="es-ES" sz="2800" b="1" dirty="0" smtClean="0"/>
              <a:t>6: TD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2195736" y="70465"/>
            <a:ext cx="29523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i="1" dirty="0" smtClean="0"/>
              <a:t>TD y Segmentación de Datos</a:t>
            </a:r>
            <a:endParaRPr lang="es-ES" i="1" dirty="0"/>
          </a:p>
        </p:txBody>
      </p:sp>
      <p:sp>
        <p:nvSpPr>
          <p:cNvPr id="2" name="1 Rectángulo"/>
          <p:cNvSpPr/>
          <p:nvPr/>
        </p:nvSpPr>
        <p:spPr>
          <a:xfrm>
            <a:off x="111699" y="692696"/>
            <a:ext cx="8920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“Quiero vincular tres tablas distintas en el mismo archivo, de forma que cuando filtre por mes, se me cambien todos los datos de todas las tablas a la vez</a:t>
            </a:r>
            <a:r>
              <a:rPr lang="es-ES" i="1" dirty="0" smtClean="0"/>
              <a:t>”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220072" y="70465"/>
            <a:ext cx="3744416" cy="3693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s-ES" b="1" u="sng" dirty="0" smtClean="0"/>
              <a:t>Planteamiento del problema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53985" y="1374998"/>
            <a:ext cx="4351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Con Excel 2010 podemos hacerlo con facilidad usando la </a:t>
            </a:r>
            <a:r>
              <a:rPr lang="es-ES" dirty="0" smtClean="0"/>
              <a:t>opción “Segmentación </a:t>
            </a:r>
            <a:r>
              <a:rPr lang="es-ES" dirty="0"/>
              <a:t>de Datos”. </a:t>
            </a:r>
            <a:endParaRPr lang="es-ES" dirty="0" smtClean="0"/>
          </a:p>
          <a:p>
            <a:pPr algn="just"/>
            <a:endParaRPr lang="es-ES_tradnl" dirty="0"/>
          </a:p>
          <a:p>
            <a:pPr algn="just"/>
            <a:r>
              <a:rPr lang="es-ES_tradnl" dirty="0" smtClean="0"/>
              <a:t>Construimos 3 TD y añadimos un cuadro de segmentación de datos, que al cambiar el valor (año) me va a cambiar los valores de las TD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723609" y="1311645"/>
            <a:ext cx="420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u="sng" dirty="0" smtClean="0"/>
              <a:t>Ejemplo- caso facturación de la empresa X</a:t>
            </a:r>
            <a:endParaRPr lang="es-ES" b="1" u="sng" dirty="0"/>
          </a:p>
        </p:txBody>
      </p:sp>
      <p:pic>
        <p:nvPicPr>
          <p:cNvPr id="8" name="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620336" y="1680977"/>
            <a:ext cx="4407037" cy="1663833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>
            <a:off x="153985" y="1339027"/>
            <a:ext cx="87779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897575" y="3417413"/>
            <a:ext cx="565206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731" y="62221"/>
            <a:ext cx="231115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2800" b="1" dirty="0"/>
              <a:t>Tema </a:t>
            </a:r>
            <a:r>
              <a:rPr lang="es-ES" sz="2800" b="1" dirty="0" smtClean="0"/>
              <a:t>6: TD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2213492" y="70465"/>
            <a:ext cx="29345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i="1" dirty="0" smtClean="0"/>
              <a:t>TD y Segmentación de Datos</a:t>
            </a:r>
            <a:endParaRPr lang="es-ES" i="1" dirty="0"/>
          </a:p>
        </p:txBody>
      </p:sp>
      <p:pic>
        <p:nvPicPr>
          <p:cNvPr id="10" name="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3882241" cy="4150623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4136856" y="585441"/>
            <a:ext cx="5007144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s-ES" b="1" u="sng" dirty="0" smtClean="0"/>
              <a:t>Configuración básica del cuadro de segmentación de datos</a:t>
            </a:r>
            <a:endParaRPr lang="es-ES" b="1" dirty="0"/>
          </a:p>
        </p:txBody>
      </p:sp>
      <p:sp>
        <p:nvSpPr>
          <p:cNvPr id="12" name="11 Rectángulo"/>
          <p:cNvSpPr/>
          <p:nvPr/>
        </p:nvSpPr>
        <p:spPr>
          <a:xfrm>
            <a:off x="4031432" y="1412776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/>
              <a:t>Vinculación o conexiones del cuadro de segmentación con las Tablas</a:t>
            </a:r>
            <a:endParaRPr lang="es-ES" sz="1600" dirty="0"/>
          </a:p>
        </p:txBody>
      </p:sp>
      <p:pic>
        <p:nvPicPr>
          <p:cNvPr id="13" name="1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4283968" y="1996809"/>
            <a:ext cx="4601616" cy="1936247"/>
          </a:xfrm>
          <a:prstGeom prst="rect">
            <a:avLst/>
          </a:prstGeom>
        </p:spPr>
      </p:pic>
      <p:pic>
        <p:nvPicPr>
          <p:cNvPr id="14" name="13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4028492" y="3984407"/>
            <a:ext cx="5112568" cy="25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3.gstatic.com/images?q=tbn:ANd9GcQNap8FKWcSl3amqlFlyv03bzeQH9VNkCqlxH2z-Ok12fupxv7u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7"/>
            <a:ext cx="3240360" cy="28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731" y="62221"/>
            <a:ext cx="231115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2800" b="1" dirty="0"/>
              <a:t>Tema </a:t>
            </a:r>
            <a:r>
              <a:rPr lang="es-ES" sz="2800" b="1" dirty="0" smtClean="0"/>
              <a:t>6: TD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8250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http://4.bp.blogspot.com/-beOoJDilgnU/T1KsJWzDaGI/AAAAAAAAA68/J7QyUDGm25A/s400/TD3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" y="764704"/>
            <a:ext cx="4211960" cy="60895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5489" y="70465"/>
            <a:ext cx="2089222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2800" b="1" dirty="0"/>
              <a:t>Tema </a:t>
            </a:r>
            <a:r>
              <a:rPr lang="es-ES" sz="2800" b="1" dirty="0" smtClean="0"/>
              <a:t>6: TD</a:t>
            </a:r>
            <a:endParaRPr lang="es-ES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4330328" y="698190"/>
            <a:ext cx="4805805" cy="92333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Las tablas dinámicas es el método más eficiente con el que cuenta Excel para totalizar y analizar datos de una base </a:t>
            </a:r>
            <a:r>
              <a:rPr lang="es-ES" dirty="0" smtClean="0"/>
              <a:t>datos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4355976" y="1614911"/>
            <a:ext cx="47801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Con una </a:t>
            </a:r>
            <a:r>
              <a:rPr lang="es-ES" sz="1600" dirty="0" smtClean="0"/>
              <a:t>TD </a:t>
            </a:r>
            <a:r>
              <a:rPr lang="es-ES" sz="1600" dirty="0"/>
              <a:t>seremos capaces de que esta tabla de datos nos ofrezca información, es decir, datos combinados o resumidos con un nivel superior de </a:t>
            </a:r>
            <a:r>
              <a:rPr lang="es-ES" sz="1600" dirty="0" smtClean="0"/>
              <a:t>utilidad</a:t>
            </a:r>
            <a:endParaRPr lang="es-ES" sz="1600" dirty="0"/>
          </a:p>
        </p:txBody>
      </p:sp>
      <p:sp>
        <p:nvSpPr>
          <p:cNvPr id="10" name="9 Rectángulo"/>
          <p:cNvSpPr/>
          <p:nvPr/>
        </p:nvSpPr>
        <p:spPr>
          <a:xfrm>
            <a:off x="4355976" y="2692129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/>
              <a:t>Ejemplo</a:t>
            </a:r>
            <a:endParaRPr lang="es-ES" dirty="0"/>
          </a:p>
        </p:txBody>
      </p:sp>
      <p:pic>
        <p:nvPicPr>
          <p:cNvPr id="16" name="15 Imagen" descr="http://3.bp.blogspot.com/-o7eqYeGLw94/T1KvSX5WI7I/AAAAAAAAA7M/Bp0e4LocKew/s400/TD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80" y="3140968"/>
            <a:ext cx="4744646" cy="161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http://3.bp.blogspot.com/-NfCbI-1r7mI/T1K8o83oNAI/AAAAAAAAA7c/SSHzmIwVhek/s400/TD5.PN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80" y="5445224"/>
            <a:ext cx="4744646" cy="12241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17 Rectángulo"/>
          <p:cNvSpPr/>
          <p:nvPr/>
        </p:nvSpPr>
        <p:spPr>
          <a:xfrm>
            <a:off x="2195736" y="70465"/>
            <a:ext cx="40324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i="1" dirty="0"/>
              <a:t>Aspectos generales de las </a:t>
            </a:r>
            <a:r>
              <a:rPr lang="es-ES" i="1" dirty="0" smtClean="0"/>
              <a:t>TD:</a:t>
            </a:r>
          </a:p>
          <a:p>
            <a:r>
              <a:rPr lang="es-ES" sz="1400" i="1" dirty="0" smtClean="0"/>
              <a:t>Concepto e importancia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913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731" y="178187"/>
            <a:ext cx="231115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2800" b="1" dirty="0"/>
              <a:t>Tema </a:t>
            </a:r>
            <a:r>
              <a:rPr lang="es-ES" sz="2800" b="1" dirty="0" smtClean="0"/>
              <a:t>6: TD</a:t>
            </a:r>
            <a:endParaRPr lang="es-ES" sz="2800" b="1" dirty="0"/>
          </a:p>
        </p:txBody>
      </p:sp>
      <p:sp>
        <p:nvSpPr>
          <p:cNvPr id="2" name="1 Rectángulo"/>
          <p:cNvSpPr/>
          <p:nvPr/>
        </p:nvSpPr>
        <p:spPr>
          <a:xfrm>
            <a:off x="2195736" y="70465"/>
            <a:ext cx="40324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i="1" dirty="0"/>
              <a:t>Aspectos generales de las </a:t>
            </a:r>
            <a:r>
              <a:rPr lang="es-ES" i="1" dirty="0" smtClean="0"/>
              <a:t>TD:</a:t>
            </a:r>
          </a:p>
          <a:p>
            <a:r>
              <a:rPr lang="es-ES" sz="1400" i="1" dirty="0"/>
              <a:t>Base de las TD una adecuada base de datos o </a:t>
            </a:r>
            <a:r>
              <a:rPr lang="es-ES" sz="1400" i="1" dirty="0" smtClean="0"/>
              <a:t>tabla</a:t>
            </a:r>
            <a:endParaRPr lang="es-ES" sz="1400" dirty="0"/>
          </a:p>
        </p:txBody>
      </p:sp>
      <p:sp>
        <p:nvSpPr>
          <p:cNvPr id="5" name="4 Rectángulo"/>
          <p:cNvSpPr/>
          <p:nvPr/>
        </p:nvSpPr>
        <p:spPr>
          <a:xfrm>
            <a:off x="43886" y="710687"/>
            <a:ext cx="9100113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fundamento o la base para una correcta implantación de una tabla dinámica es el contar con una adecuada base de datos con los campos correctamente identificados y </a:t>
            </a:r>
            <a:r>
              <a:rPr lang="es-ES" dirty="0" err="1"/>
              <a:t>parametrizados</a:t>
            </a:r>
            <a:endParaRPr lang="es-ES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5400040" cy="2202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933056"/>
            <a:ext cx="5868144" cy="2787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731" y="178187"/>
            <a:ext cx="231115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2800" b="1" dirty="0"/>
              <a:t>Tema </a:t>
            </a:r>
            <a:r>
              <a:rPr lang="es-ES" sz="2800" b="1" dirty="0" smtClean="0"/>
              <a:t>6: TD</a:t>
            </a:r>
            <a:endParaRPr lang="es-ES" sz="2800" b="1" dirty="0"/>
          </a:p>
        </p:txBody>
      </p:sp>
      <p:sp>
        <p:nvSpPr>
          <p:cNvPr id="2" name="1 Rectángulo"/>
          <p:cNvSpPr/>
          <p:nvPr/>
        </p:nvSpPr>
        <p:spPr>
          <a:xfrm>
            <a:off x="2195736" y="70465"/>
            <a:ext cx="40324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i="1" dirty="0"/>
              <a:t>Aspectos generales de las </a:t>
            </a:r>
            <a:r>
              <a:rPr lang="es-ES" i="1" dirty="0" smtClean="0"/>
              <a:t>TD:</a:t>
            </a:r>
          </a:p>
          <a:p>
            <a:r>
              <a:rPr lang="es-ES" sz="1400" i="1" dirty="0" smtClean="0"/>
              <a:t>Construcción de la TD</a:t>
            </a:r>
            <a:endParaRPr lang="es-ES" sz="1400" dirty="0"/>
          </a:p>
        </p:txBody>
      </p:sp>
      <p:pic>
        <p:nvPicPr>
          <p:cNvPr id="8" name="7 Imagen" descr="http://2.bp.blogspot.com/-UO5KG3t51tA/T18mNIoRPmI/AAAAAAAAA-s/5SOqZM5ERWU/s640/Captur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7635"/>
            <a:ext cx="5708849" cy="56797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5364088" y="905617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NO </a:t>
            </a:r>
            <a:r>
              <a:rPr lang="es-ES" b="1" dirty="0"/>
              <a:t>todos los puntos anteriores son imprescindibles</a:t>
            </a:r>
            <a:r>
              <a:rPr lang="es-ES" dirty="0"/>
              <a:t>, pero lo reflejado en la imagen anterior se refiere a la Tabla Dinámica ideal</a:t>
            </a:r>
          </a:p>
        </p:txBody>
      </p:sp>
    </p:spTree>
    <p:extLst>
      <p:ext uri="{BB962C8B-B14F-4D97-AF65-F5344CB8AC3E}">
        <p14:creationId xmlns:p14="http://schemas.microsoft.com/office/powerpoint/2010/main" val="15571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731" y="178187"/>
            <a:ext cx="231115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2800" b="1" dirty="0"/>
              <a:t>Tema </a:t>
            </a:r>
            <a:r>
              <a:rPr lang="es-ES" sz="2800" b="1" dirty="0" smtClean="0"/>
              <a:t>6: TD</a:t>
            </a:r>
            <a:endParaRPr lang="es-ES" sz="2800" b="1" dirty="0"/>
          </a:p>
        </p:txBody>
      </p:sp>
      <p:pic>
        <p:nvPicPr>
          <p:cNvPr id="1026" name="Imagen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4167"/>
            <a:ext cx="2384847" cy="34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71" y="70465"/>
            <a:ext cx="3738797" cy="26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78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95736" y="70465"/>
            <a:ext cx="29523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i="1" dirty="0"/>
              <a:t>Aspectos generales de las </a:t>
            </a:r>
            <a:r>
              <a:rPr lang="es-ES" i="1" dirty="0" smtClean="0"/>
              <a:t>TD:</a:t>
            </a:r>
          </a:p>
          <a:p>
            <a:r>
              <a:rPr lang="es-ES" sz="1400" i="1" dirty="0" smtClean="0"/>
              <a:t>Construcción</a:t>
            </a:r>
            <a:endParaRPr lang="es-ES" sz="1400" dirty="0"/>
          </a:p>
        </p:txBody>
      </p:sp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2340" y="2780928"/>
            <a:ext cx="5663345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7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731" y="178187"/>
            <a:ext cx="231115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2800" b="1" dirty="0"/>
              <a:t>Tema </a:t>
            </a:r>
            <a:r>
              <a:rPr lang="es-ES" sz="2800" b="1" dirty="0" smtClean="0"/>
              <a:t>6: TD</a:t>
            </a:r>
            <a:endParaRPr lang="es-ES" sz="28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78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95736" y="70465"/>
            <a:ext cx="669674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i="1" dirty="0"/>
              <a:t>Aspectos generales de las </a:t>
            </a:r>
            <a:r>
              <a:rPr lang="es-ES" i="1" dirty="0" smtClean="0"/>
              <a:t>TD:</a:t>
            </a:r>
          </a:p>
          <a:p>
            <a:r>
              <a:rPr lang="es-ES" sz="1400" i="1" dirty="0" smtClean="0"/>
              <a:t>Caso especial.. Campo fecha</a:t>
            </a:r>
            <a:endParaRPr lang="es-ES" sz="1400" dirty="0"/>
          </a:p>
        </p:txBody>
      </p:sp>
      <p:sp>
        <p:nvSpPr>
          <p:cNvPr id="11" name="10 Rectángulo"/>
          <p:cNvSpPr/>
          <p:nvPr/>
        </p:nvSpPr>
        <p:spPr>
          <a:xfrm>
            <a:off x="107504" y="701407"/>
            <a:ext cx="3528392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Uso del criterio agrupar por campo fecha de una Tabla Dinámica</a:t>
            </a:r>
          </a:p>
        </p:txBody>
      </p:sp>
      <p:pic>
        <p:nvPicPr>
          <p:cNvPr id="13" name="1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632309"/>
            <a:ext cx="5693557" cy="5225691"/>
          </a:xfrm>
          <a:prstGeom prst="rect">
            <a:avLst/>
          </a:prstGeom>
        </p:spPr>
      </p:pic>
      <p:pic>
        <p:nvPicPr>
          <p:cNvPr id="15" name="1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6280090" y="2571750"/>
            <a:ext cx="2612390" cy="4286250"/>
          </a:xfrm>
          <a:prstGeom prst="rect">
            <a:avLst/>
          </a:prstGeom>
        </p:spPr>
      </p:pic>
      <p:pic>
        <p:nvPicPr>
          <p:cNvPr id="14" name="13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6553551" y="-62653"/>
            <a:ext cx="2304415" cy="29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1196752"/>
            <a:ext cx="5400040" cy="105537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8731" y="178187"/>
            <a:ext cx="231115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2800" b="1" dirty="0"/>
              <a:t>Tema </a:t>
            </a:r>
            <a:r>
              <a:rPr lang="es-ES" sz="2800" b="1" dirty="0" smtClean="0"/>
              <a:t>6: TD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2169105" y="70465"/>
            <a:ext cx="31683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i="1" dirty="0" smtClean="0"/>
              <a:t>Opciones </a:t>
            </a:r>
            <a:r>
              <a:rPr lang="es-ES" i="1" dirty="0"/>
              <a:t>de configuración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8731" y="701407"/>
            <a:ext cx="9125269" cy="3693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“Herramientas de TD”: Ficha Opciones y Diseño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2348880"/>
            <a:ext cx="9125269" cy="3693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Ficha Opciones</a:t>
            </a:r>
            <a:r>
              <a:rPr lang="es-ES" b="1" dirty="0" smtClean="0"/>
              <a:t>: Configuración de la TD y Configuración del Campo Valor</a:t>
            </a:r>
            <a:endParaRPr lang="es-ES" b="1" dirty="0"/>
          </a:p>
        </p:txBody>
      </p:sp>
      <p:pic>
        <p:nvPicPr>
          <p:cNvPr id="8" name="7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654746" y="2770986"/>
            <a:ext cx="7834507" cy="1417798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645380" y="4291375"/>
            <a:ext cx="783450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731" y="178187"/>
            <a:ext cx="231115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2800" b="1" dirty="0"/>
              <a:t>Tema </a:t>
            </a:r>
            <a:r>
              <a:rPr lang="es-ES" sz="2800" b="1" dirty="0" smtClean="0"/>
              <a:t>6: TD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2195736" y="70465"/>
            <a:ext cx="30963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i="1" dirty="0"/>
              <a:t>Opciones de configuración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2" y="836712"/>
            <a:ext cx="5148065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Ficha Opciones</a:t>
            </a:r>
            <a:r>
              <a:rPr lang="es-ES" b="1" dirty="0" smtClean="0"/>
              <a:t>: Configuración de la TD y Configuración del Campo Valor</a:t>
            </a:r>
            <a:endParaRPr lang="es-ES" b="1" dirty="0"/>
          </a:p>
        </p:txBody>
      </p:sp>
      <p:pic>
        <p:nvPicPr>
          <p:cNvPr id="10" name="9 Imagen" descr="http://2.bp.blogspot.com/-sa_9zMSeF60/T2YT8qF1D-I/AAAAAAAABDE/LoKZ_kNVx6U/s400/Captur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65" y="-15875"/>
            <a:ext cx="3667125" cy="29978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"/>
          <p:cNvSpPr/>
          <p:nvPr/>
        </p:nvSpPr>
        <p:spPr>
          <a:xfrm>
            <a:off x="8872" y="1556792"/>
            <a:ext cx="528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/>
              <a:t> Ejemplo de "Mostrar valores como % del total de la fila"</a:t>
            </a:r>
            <a:endParaRPr lang="es-ES" sz="1600" b="1" dirty="0"/>
          </a:p>
        </p:txBody>
      </p:sp>
      <p:pic>
        <p:nvPicPr>
          <p:cNvPr id="16" name="15 Imagen" descr="http://1.bp.blogspot.com/-rE_0OXTHo4A/T2Y3e6An40I/AAAAAAAABDU/DPS85l3noZE/s400/Captur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9" y="1895346"/>
            <a:ext cx="5139291" cy="117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Rectángulo"/>
          <p:cNvSpPr/>
          <p:nvPr/>
        </p:nvSpPr>
        <p:spPr>
          <a:xfrm>
            <a:off x="5912" y="3103121"/>
            <a:ext cx="5286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/>
              <a:t>Ejemplo de "Mostrar valores como % del total general"</a:t>
            </a:r>
          </a:p>
        </p:txBody>
      </p:sp>
      <p:pic>
        <p:nvPicPr>
          <p:cNvPr id="18" name="17 Imagen" descr="http://4.bp.blogspot.com/-yQ9haX1SDmI/T2Y4LulJ8iI/AAAAAAAABDc/PCu5UNl2x78/s400/Captur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40" y="3800375"/>
            <a:ext cx="649832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8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731" y="178187"/>
            <a:ext cx="231115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2800" b="1" dirty="0"/>
              <a:t>Tema </a:t>
            </a:r>
            <a:r>
              <a:rPr lang="es-ES" sz="2800" b="1" dirty="0" smtClean="0"/>
              <a:t>6: TD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2195736" y="70465"/>
            <a:ext cx="30963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i="1" dirty="0"/>
              <a:t>Opciones de configuración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64088" y="176868"/>
            <a:ext cx="3672408" cy="3693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s-ES" b="1" u="sng" dirty="0" smtClean="0"/>
              <a:t>Ficha Opciones</a:t>
            </a:r>
            <a:r>
              <a:rPr lang="es-ES" b="1" dirty="0" smtClean="0"/>
              <a:t>: Diseño de la Tabla</a:t>
            </a:r>
            <a:endParaRPr lang="es-ES" b="1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693923" y="836712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0" y="908720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u="sng" dirty="0"/>
              <a:t>Mostrar subtotales</a:t>
            </a:r>
          </a:p>
        </p:txBody>
      </p:sp>
      <p:pic>
        <p:nvPicPr>
          <p:cNvPr id="23" name="22 Imagen" descr="http://3.bp.blogspot.com/-8e57Hay_JJw/T2tGQfk8MWI/AAAAAAAABEU/vvfBUVCcPGY/s320/Sin+t%C3%ADtulo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" y="1247274"/>
            <a:ext cx="4529596" cy="3621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3.bp.blogspot.com/-WVbnnTBhAow/T2tRQ-_0v4I/AAAAAAAABEs/t9q-DmfT67E/s1600/Captura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6511"/>
            <a:ext cx="4320480" cy="367687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24 Rectángulo"/>
          <p:cNvSpPr/>
          <p:nvPr/>
        </p:nvSpPr>
        <p:spPr>
          <a:xfrm>
            <a:off x="4572000" y="914107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u="sng" dirty="0" smtClean="0"/>
              <a:t>Diseño de Informes</a:t>
            </a:r>
            <a:endParaRPr lang="es-ES" sz="1600" b="1" u="sng" dirty="0"/>
          </a:p>
        </p:txBody>
      </p:sp>
    </p:spTree>
    <p:extLst>
      <p:ext uri="{BB962C8B-B14F-4D97-AF65-F5344CB8AC3E}">
        <p14:creationId xmlns:p14="http://schemas.microsoft.com/office/powerpoint/2010/main" val="31828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579</Words>
  <Application>Microsoft Office PowerPoint</Application>
  <PresentationFormat>Presentación en pantalla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Igancio González</dc:creator>
  <cp:lastModifiedBy>Jose Igancio González</cp:lastModifiedBy>
  <cp:revision>148</cp:revision>
  <dcterms:created xsi:type="dcterms:W3CDTF">2012-04-17T20:52:22Z</dcterms:created>
  <dcterms:modified xsi:type="dcterms:W3CDTF">2012-05-09T13:00:32Z</dcterms:modified>
</cp:coreProperties>
</file>